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4" r:id="rId2"/>
    <p:sldId id="426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42" r:id="rId13"/>
    <p:sldId id="443" r:id="rId14"/>
    <p:sldId id="445" r:id="rId15"/>
    <p:sldId id="444" r:id="rId16"/>
    <p:sldId id="440" r:id="rId17"/>
    <p:sldId id="441" r:id="rId18"/>
    <p:sldId id="425" r:id="rId1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CC9900"/>
    <a:srgbClr val="FFFFFF"/>
    <a:srgbClr val="3399FF"/>
    <a:srgbClr val="0079C3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63" d="100"/>
          <a:sy n="6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10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F1347FC-F9FD-43FB-99B6-6F0FF7A84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372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275" indent="-236538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7350" indent="-236538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013" indent="-236538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892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464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36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8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DC6FC8-87DE-4B07-AF5F-B7300A05E9C5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84275" y="768350"/>
            <a:ext cx="4732338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989" tIns="46494" rIns="92989" bIns="46494" anchor="ctr"/>
          <a:lstStyle>
            <a:lvl1pPr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900">
              <a:ea typeface="ＭＳ Ｐゴシック" pitchFamily="34" charset="-128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711200" y="4860925"/>
            <a:ext cx="5668963" cy="4702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5" tIns="47378" rIns="94755" bIns="47378" anchor="ctr"/>
          <a:lstStyle/>
          <a:p>
            <a:pPr defTabSz="455613"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275" indent="-236538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7350" indent="-236538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013" indent="-236538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892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464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36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8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7A33D0-D8D0-4DBB-98FB-15AD6F4FD51E}" type="slidenum">
              <a:rPr lang="pt-BR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BFFE-C4FB-4AFD-9C31-600417925E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91332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143F-3DFA-46E8-9CA0-AF7B191960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917290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21A2-6F4D-441B-9614-9F05785DF5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7428614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BE82-71CB-4318-B559-C175E26526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540980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B817-D9F6-47F1-929B-91740DA438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828420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EF43-BA46-4BD3-B64E-040D5FE228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3267647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994A-C26B-44EC-B39D-C2F88E19BD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819059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7203-5860-44D1-8D67-39E89302B9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112836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BAD8-4692-43DF-8B5B-DBD1EB5F3C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4829048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85C8-F2DD-4B64-A7E1-2D8E4AE234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985134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ACE8-2B64-4352-9B8F-71C7DE82F0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952639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62B371F-D021-413D-A99D-D1BB060871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ighmb.org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oto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1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6200" y="613834"/>
            <a:ext cx="184150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ea typeface="ＭＳ Ｐゴシック" pitchFamily="34" charset="-128"/>
            </a:endParaRPr>
          </a:p>
        </p:txBody>
      </p:sp>
      <p:pic>
        <p:nvPicPr>
          <p:cNvPr id="13316" name="Picture 9" descr="Ele_Nuclear_marca_h_cor_RG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6157384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3" descr="image002"/>
          <p:cNvSpPr>
            <a:spLocks noChangeAspect="1" noChangeArrowheads="1"/>
          </p:cNvSpPr>
          <p:nvPr/>
        </p:nvSpPr>
        <p:spPr bwMode="auto">
          <a:xfrm>
            <a:off x="2482850" y="2910417"/>
            <a:ext cx="4038600" cy="8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8" name="WordArt 15"/>
          <p:cNvSpPr>
            <a:spLocks noChangeArrowheads="1" noChangeShapeType="1" noTextEdit="1"/>
          </p:cNvSpPr>
          <p:nvPr/>
        </p:nvSpPr>
        <p:spPr bwMode="auto">
          <a:xfrm>
            <a:off x="179512" y="2636912"/>
            <a:ext cx="55473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3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Usos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do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Lítio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na</a:t>
            </a:r>
            <a:endParaRPr lang="en-US" sz="3600" kern="10" dirty="0" smtClean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indústria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nuclear</a:t>
            </a:r>
            <a:endParaRPr lang="pt-BR" sz="3600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3319" name="Picture 17" descr="blan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46567"/>
            <a:ext cx="9525" cy="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tângulo 3"/>
          <p:cNvSpPr>
            <a:spLocks noChangeArrowheads="1"/>
          </p:cNvSpPr>
          <p:nvPr/>
        </p:nvSpPr>
        <p:spPr bwMode="auto">
          <a:xfrm>
            <a:off x="1979712" y="6165304"/>
            <a:ext cx="53619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 smtClean="0">
                <a:solidFill>
                  <a:srgbClr val="002060"/>
                </a:solidFill>
              </a:rPr>
              <a:t>Leonam dos Santos Guimarães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pt-BR" altLang="pt-BR" sz="1600" b="1" dirty="0" smtClean="0">
                <a:solidFill>
                  <a:srgbClr val="002060"/>
                </a:solidFill>
              </a:rPr>
              <a:t>Diretor de Planejamento, Gestão e Meio Ambiente</a:t>
            </a:r>
            <a:endParaRPr lang="pt-BR" altLang="pt-BR" sz="1600" b="1" dirty="0">
              <a:solidFill>
                <a:srgbClr val="002060"/>
              </a:solidFill>
            </a:endParaRPr>
          </a:p>
        </p:txBody>
      </p:sp>
      <p:pic>
        <p:nvPicPr>
          <p:cNvPr id="46082" name="Picture 2" descr="Banner II Seminário Lítio Bras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</p:spPr>
      </p:pic>
      <p:pic>
        <p:nvPicPr>
          <p:cNvPr id="10" name="Picture 7" descr="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20419"/>
            <a:ext cx="1319212" cy="2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Usos Nucleares do Lítio-6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dirty="0" smtClean="0">
                <a:solidFill>
                  <a:schemeClr val="accent6"/>
                </a:solidFill>
              </a:rPr>
              <a:t>O lítio é o único elemento leve estável capaz de produzir energia líquida através da fissão</a:t>
            </a:r>
          </a:p>
          <a:p>
            <a:pPr lvl="1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 fissão de lítio em hélio induzida por prótons foi a primeira reação de fissão artificial feita em 1932 por Cockcroft e Walton</a:t>
            </a:r>
          </a:p>
          <a:p>
            <a:pPr lvl="1" algn="ctr">
              <a:spcBef>
                <a:spcPts val="1200"/>
              </a:spcBef>
              <a:buNone/>
            </a:pPr>
            <a:r>
              <a:rPr lang="pt-BR" sz="2000" b="1" dirty="0" smtClean="0">
                <a:solidFill>
                  <a:schemeClr val="accent6"/>
                </a:solidFill>
              </a:rPr>
              <a:t>Li-7 + próton ==&gt; 2He-4 + 17 </a:t>
            </a:r>
            <a:r>
              <a:rPr lang="pt-BR" sz="2000" b="1" dirty="0" err="1" smtClean="0">
                <a:solidFill>
                  <a:schemeClr val="accent6"/>
                </a:solidFill>
              </a:rPr>
              <a:t>MeV</a:t>
            </a:r>
            <a:endParaRPr lang="pt-BR" sz="2000" b="1" dirty="0" smtClean="0">
              <a:solidFill>
                <a:schemeClr val="accent6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 reação mais significativa hoje é:</a:t>
            </a:r>
          </a:p>
          <a:p>
            <a:pPr lvl="1" algn="ctr">
              <a:spcBef>
                <a:spcPts val="1200"/>
              </a:spcBef>
              <a:buNone/>
            </a:pPr>
            <a:r>
              <a:rPr lang="pt-BR" sz="2000" b="1" dirty="0" smtClean="0">
                <a:solidFill>
                  <a:schemeClr val="accent6"/>
                </a:solidFill>
              </a:rPr>
              <a:t>Li-6 + Nêutron ==&gt; He-4 + H-3 (trítio) + 4,8 </a:t>
            </a:r>
            <a:r>
              <a:rPr lang="pt-BR" sz="2000" b="1" dirty="0" err="1" smtClean="0">
                <a:solidFill>
                  <a:schemeClr val="accent6"/>
                </a:solidFill>
              </a:rPr>
              <a:t>MeV</a:t>
            </a:r>
            <a:endParaRPr lang="pt-BR" sz="2000" b="1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</a:pPr>
            <a:r>
              <a:rPr lang="pt-BR" sz="2400" dirty="0" smtClean="0">
                <a:solidFill>
                  <a:schemeClr val="accent6"/>
                </a:solidFill>
              </a:rPr>
              <a:t>O Lítio-6 é empregado em reações de fusão nuclear como gerador de trítio:</a:t>
            </a:r>
          </a:p>
          <a:p>
            <a:pPr lvl="1" algn="ctr">
              <a:spcBef>
                <a:spcPts val="1200"/>
              </a:spcBef>
              <a:buNone/>
            </a:pPr>
            <a:r>
              <a:rPr lang="pt-BR" sz="2000" b="1" dirty="0" smtClean="0">
                <a:solidFill>
                  <a:schemeClr val="accent6"/>
                </a:solidFill>
              </a:rPr>
              <a:t>Deutério + Trítio ==&gt; He-4 + </a:t>
            </a:r>
            <a:r>
              <a:rPr lang="pt-BR" sz="2000" b="1" dirty="0" err="1" smtClean="0">
                <a:solidFill>
                  <a:schemeClr val="accent6"/>
                </a:solidFill>
              </a:rPr>
              <a:t>neutron</a:t>
            </a:r>
            <a:r>
              <a:rPr lang="pt-BR" sz="2000" b="1" dirty="0" smtClean="0">
                <a:solidFill>
                  <a:schemeClr val="accent6"/>
                </a:solidFill>
              </a:rPr>
              <a:t> + 17,6 </a:t>
            </a:r>
            <a:r>
              <a:rPr lang="pt-BR" sz="2000" b="1" dirty="0" err="1" smtClean="0">
                <a:solidFill>
                  <a:schemeClr val="accent6"/>
                </a:solidFill>
              </a:rPr>
              <a:t>MeV</a:t>
            </a:r>
            <a:endParaRPr lang="pt-BR" sz="20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slideplayer.com/24/6999472/slides/slide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niverse-review.ca/I13-09-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3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niverse-review.ca/I14-09-N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8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universe-review.ca/I14-03-re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3734458"/>
          </a:xfrm>
          <a:prstGeom prst="rect">
            <a:avLst/>
          </a:prstGeom>
          <a:noFill/>
        </p:spPr>
      </p:pic>
      <p:pic>
        <p:nvPicPr>
          <p:cNvPr id="37890" name="Picture 2" descr="http://i.huffpost.com/gen/2789778/images/o-NUCLEAR-WEAPON-FRANCE-POLYNESIA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5916"/>
            <a:ext cx="9144000" cy="30420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niverse-review.ca/I14-06-hb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827912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edia1.britannica.com/eb-media/06/114406-004-165DA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70030"/>
            <a:ext cx="5076056" cy="380704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611560" y="431806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b="1" dirty="0" smtClean="0">
                <a:solidFill>
                  <a:schemeClr val="accent6"/>
                </a:solidFill>
              </a:rPr>
              <a:t>A principal fonte de trítio dos EUA desde 2003 foram hastes de absorção especiais contendo lítio-6 inseridas no núcleo do reator PWR de Watts Bar 1, da TVA.</a:t>
            </a:r>
          </a:p>
          <a:p>
            <a:pPr>
              <a:spcBef>
                <a:spcPts val="1200"/>
              </a:spcBef>
            </a:pPr>
            <a:r>
              <a:rPr lang="pt-BR" b="1" dirty="0" smtClean="0">
                <a:solidFill>
                  <a:schemeClr val="accent6"/>
                </a:solidFill>
              </a:rPr>
              <a:t>Suprimentos precisam ser repostos devido à meia-vida de 12 anos do trítio, decaindo cerca de 5% ao ano</a:t>
            </a:r>
          </a:p>
        </p:txBody>
      </p:sp>
      <p:pic>
        <p:nvPicPr>
          <p:cNvPr id="30730" name="Picture 10" descr="https://edwardmd.files.wordpress.com/2013/06/hydrogen-bomb-design-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428" y="216024"/>
            <a:ext cx="3463068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628800"/>
            <a:ext cx="8496944" cy="42484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Li-7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como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hidróxido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é importante no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controle da química da água 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de resfriamento dos reatores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PWR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Li-7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como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fluoreto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é um componente chave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do fluido de resfriamento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de reatores a sal fundido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MSR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Li-6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é uma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fonte de trítio 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para uso em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armas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e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reatores</a:t>
            </a: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 nucleares de </a:t>
            </a:r>
            <a:r>
              <a:rPr lang="pt-BR" sz="2000" b="1" i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fusão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000" b="1" i="1" kern="0" dirty="0" smtClean="0">
              <a:solidFill>
                <a:schemeClr val="accent6"/>
              </a:solidFill>
              <a:latin typeface="+mn-lt"/>
              <a:cs typeface="Courier New" pitchFamily="49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O suprimento de Li-7 para a indústria nuclear é concentrado em poucos fornecedores, sendo subproduto da produção de Li-6 para uso militar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Encontram-se em desenvolvimento novos processos de separação de Li-7 com menor impacto ambiental que substituam o COLEX e permitam novos fornecedores para a indústria nuclear </a:t>
            </a:r>
            <a:endParaRPr lang="pt-BR" sz="2000" b="1" i="1" kern="0" dirty="0" smtClean="0">
              <a:solidFill>
                <a:schemeClr val="accent6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="" xmlns:p14="http://schemas.microsoft.com/office/powerpoint/2010/main" val="1967736137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3" descr="Aérea da CNAAA b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2" descr="NOVA MARCA ETN Color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836085"/>
            <a:ext cx="114141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827584" y="4293096"/>
            <a:ext cx="4176464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MUITO OBRIGADO</a:t>
            </a:r>
          </a:p>
          <a:p>
            <a:pPr algn="ctr"/>
            <a:r>
              <a:rPr lang="pt-B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PELA ATENÇÃO!</a:t>
            </a:r>
            <a:endParaRPr lang="pt-BR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" name="Picture 2" descr="Banner II Seminário Líti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</p:spPr>
      </p:pic>
      <p:sp>
        <p:nvSpPr>
          <p:cNvPr id="10" name="WordArt 15"/>
          <p:cNvSpPr>
            <a:spLocks noChangeArrowheads="1" noChangeShapeType="1" noTextEdit="1"/>
          </p:cNvSpPr>
          <p:nvPr/>
        </p:nvSpPr>
        <p:spPr bwMode="auto">
          <a:xfrm>
            <a:off x="179512" y="2636912"/>
            <a:ext cx="55473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3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Usos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do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Lítio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na</a:t>
            </a:r>
            <a:endParaRPr lang="en-US" sz="3600" kern="10" dirty="0" smtClean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indústria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nuclear</a:t>
            </a:r>
            <a:endParaRPr lang="pt-BR" sz="3600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Picture 9" descr="Ele_Nuclear_marca_h_cor_RG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6157384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3"/>
          <p:cNvSpPr>
            <a:spLocks noChangeArrowheads="1"/>
          </p:cNvSpPr>
          <p:nvPr/>
        </p:nvSpPr>
        <p:spPr bwMode="auto">
          <a:xfrm>
            <a:off x="1979712" y="6165304"/>
            <a:ext cx="53619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 smtClean="0">
                <a:solidFill>
                  <a:schemeClr val="bg1"/>
                </a:solidFill>
              </a:rPr>
              <a:t>Leonam dos Santos Guimarães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pt-BR" altLang="pt-BR" sz="1600" b="1" dirty="0" smtClean="0">
                <a:solidFill>
                  <a:schemeClr val="bg1"/>
                </a:solidFill>
              </a:rPr>
              <a:t>Diretor de Planejamento, Gestão e Meio Ambiente</a:t>
            </a:r>
            <a:endParaRPr lang="pt-BR" altLang="pt-B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46785" y="332656"/>
            <a:ext cx="4973687" cy="2952328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Existem na natureza dois isótopos estáveis de Lítio: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Li-7 (</a:t>
            </a:r>
            <a:r>
              <a:rPr lang="pt-BR" sz="2400" b="1" kern="0" dirty="0" smtClean="0">
                <a:solidFill>
                  <a:schemeClr val="accent6"/>
                </a:solidFill>
                <a:cs typeface="Courier New" pitchFamily="49" charset="0"/>
              </a:rPr>
              <a:t>92,5%)</a:t>
            </a:r>
            <a:endParaRPr lang="pt-BR" sz="2400" b="1" kern="0" dirty="0" smtClean="0">
              <a:solidFill>
                <a:schemeClr val="accent6"/>
              </a:solidFill>
              <a:latin typeface="+mn-lt"/>
              <a:cs typeface="Courier New" pitchFamily="49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kern="0" dirty="0" smtClean="0">
                <a:solidFill>
                  <a:schemeClr val="accent6"/>
                </a:solidFill>
                <a:cs typeface="Courier New" pitchFamily="49" charset="0"/>
              </a:rPr>
              <a:t>Li-6 (  7,5%)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massa atômica do Lítio natural é 6,94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Ambos os isótopos naturais têm baixa energia de ligação nuclear por </a:t>
            </a:r>
            <a:r>
              <a:rPr lang="pt-BR" sz="2000" kern="0" dirty="0" err="1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núcleon</a:t>
            </a:r>
            <a:endParaRPr kumimoji="0" lang="pt-BR" sz="2000" i="0" u="none" strike="noStrike" kern="0" cap="none" spc="0" normalizeH="0" baseline="3000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Courier New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3573016"/>
            <a:ext cx="8496944" cy="259147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Li-7 como hidróxido é importante no controle da química da água de resfriamento dos reatores PWR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Li-7 como fluoreto é um componente chave do fluido de resfriamento de reatores a sal fundido MSR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Li-6 é uma fonte de trítio para uso em armas e reatores nucleares de </a:t>
            </a:r>
            <a:r>
              <a:rPr lang="pt-BR" sz="24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fusão</a:t>
            </a:r>
            <a:r>
              <a:rPr lang="pt-BR" sz="2400" b="1" i="1" kern="0" dirty="0" smtClean="0">
                <a:solidFill>
                  <a:schemeClr val="accent6"/>
                </a:solidFill>
                <a:latin typeface="+mn-lt"/>
                <a:cs typeface="Courier New" pitchFamily="49" charset="0"/>
              </a:rPr>
              <a:t>.</a:t>
            </a:r>
            <a:endParaRPr lang="pt-BR" sz="2400" b="1" i="1" kern="0" dirty="0" smtClean="0">
              <a:solidFill>
                <a:schemeClr val="accent6"/>
              </a:solidFill>
              <a:latin typeface="+mn-lt"/>
              <a:cs typeface="Courier New" pitchFamily="49" charset="0"/>
            </a:endParaRPr>
          </a:p>
        </p:txBody>
      </p:sp>
      <p:pic>
        <p:nvPicPr>
          <p:cNvPr id="13314" name="Picture 2" descr="http://lh5.ggpht.com/_2Pu80ZHEQgM/TOc6phwvneI/AAAAAAAAGpY/QbfkNYsDeIM/s800/Lithium-1-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2736304" cy="302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7736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Lítio na Indústria Nuclear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Lítio-7 tem </a:t>
            </a:r>
            <a:r>
              <a:rPr lang="pt-BR" sz="2000" b="1" i="1" dirty="0" smtClean="0">
                <a:solidFill>
                  <a:schemeClr val="accent6"/>
                </a:solidFill>
              </a:rPr>
              <a:t>dois usos importantes para energia nuclear hoje e no futuro</a:t>
            </a:r>
            <a:r>
              <a:rPr lang="pt-BR" sz="2000" dirty="0" smtClean="0">
                <a:solidFill>
                  <a:schemeClr val="accent6"/>
                </a:solidFill>
              </a:rPr>
              <a:t>, devido à sua relativa transparência aos nêutrons</a:t>
            </a:r>
          </a:p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Como </a:t>
            </a:r>
            <a:r>
              <a:rPr lang="pt-BR" sz="1800" b="1" dirty="0" smtClean="0">
                <a:solidFill>
                  <a:schemeClr val="accent6"/>
                </a:solidFill>
              </a:rPr>
              <a:t>hidróxido</a:t>
            </a:r>
            <a:r>
              <a:rPr lang="pt-BR" sz="1800" dirty="0" smtClean="0">
                <a:solidFill>
                  <a:schemeClr val="accent6"/>
                </a:solidFill>
              </a:rPr>
              <a:t>, em pequenas quantidades, é usado para a operação segura dos sistemas de resfriamento de reatores </a:t>
            </a:r>
            <a:r>
              <a:rPr lang="pt-BR" sz="1800" b="1" i="1" dirty="0" smtClean="0">
                <a:solidFill>
                  <a:schemeClr val="accent6"/>
                </a:solidFill>
              </a:rPr>
              <a:t>PWR</a:t>
            </a:r>
            <a:r>
              <a:rPr lang="pt-BR" sz="1800" dirty="0" smtClean="0">
                <a:solidFill>
                  <a:schemeClr val="accent6"/>
                </a:solidFill>
              </a:rPr>
              <a:t> como um estabilizador de pH, para reduzir a corrosão no circuito primário.</a:t>
            </a:r>
          </a:p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Como o </a:t>
            </a:r>
            <a:r>
              <a:rPr lang="pt-BR" sz="1800" b="1" dirty="0" smtClean="0">
                <a:solidFill>
                  <a:schemeClr val="accent6"/>
                </a:solidFill>
              </a:rPr>
              <a:t>fluoreto</a:t>
            </a:r>
            <a:r>
              <a:rPr lang="pt-BR" sz="1800" dirty="0" smtClean="0">
                <a:solidFill>
                  <a:schemeClr val="accent6"/>
                </a:solidFill>
              </a:rPr>
              <a:t>, com a entrada em operação no futuro de reatores </a:t>
            </a:r>
            <a:r>
              <a:rPr lang="pt-BR" sz="1800" b="1" i="1" dirty="0" smtClean="0">
                <a:solidFill>
                  <a:schemeClr val="accent6"/>
                </a:solidFill>
              </a:rPr>
              <a:t>MSR</a:t>
            </a:r>
            <a:r>
              <a:rPr lang="pt-BR" sz="1800" dirty="0" smtClean="0">
                <a:solidFill>
                  <a:schemeClr val="accent6"/>
                </a:solidFill>
              </a:rPr>
              <a:t>, hoje em desenvolvimento, é esperada uma demanda muito maior</a:t>
            </a:r>
          </a:p>
          <a:p>
            <a:endParaRPr lang="pt-BR" sz="1800" dirty="0" smtClean="0">
              <a:solidFill>
                <a:schemeClr val="accent6"/>
              </a:solidFill>
            </a:endParaRPr>
          </a:p>
          <a:p>
            <a:endParaRPr lang="pt-BR" sz="1800" dirty="0" smtClean="0">
              <a:solidFill>
                <a:schemeClr val="accent6"/>
              </a:solidFill>
            </a:endParaRPr>
          </a:p>
        </p:txBody>
      </p:sp>
      <p:pic>
        <p:nvPicPr>
          <p:cNvPr id="12290" name="Picture 2" descr="http://cdn.zmescience.com/wp-content/uploads/2015/01/m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038" y="3789040"/>
            <a:ext cx="3537450" cy="2592288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1173"/>
            <a:ext cx="3143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Lítio de uso nuclear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pic>
        <p:nvPicPr>
          <p:cNvPr id="11268" name="Picture 4" descr="http://vignette3.wikia.nocookie.net/chemistry/images/3/39/Tritium-Structure.jpg/revision/latest?cb=20140113033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4744"/>
            <a:ext cx="2592288" cy="2592288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4618856" cy="4525433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6"/>
                </a:solidFill>
              </a:rPr>
              <a:t>No entanto, para ambos os fins, deve se ter Li-7 puro, pois sob o fluxo de nêutrons no núcleo do reator, o Li-6 se converte em Trítio radioativo por captura de nêutrons</a:t>
            </a:r>
          </a:p>
          <a:p>
            <a:pPr lvl="1"/>
            <a:r>
              <a:rPr lang="pt-BR" sz="2000" dirty="0" smtClean="0">
                <a:solidFill>
                  <a:schemeClr val="accent6"/>
                </a:solidFill>
              </a:rPr>
              <a:t>Trítio é facilmente absorvido pelo corpo humano sob a forma de água</a:t>
            </a:r>
          </a:p>
          <a:p>
            <a:pPr lvl="1"/>
            <a:r>
              <a:rPr lang="pt-BR" sz="2000" dirty="0" smtClean="0">
                <a:solidFill>
                  <a:schemeClr val="accent6"/>
                </a:solidFill>
              </a:rPr>
              <a:t>para evitar riscos à saúde, é necessário utilizar apenas enriquecido no isótopo mais comum (</a:t>
            </a:r>
            <a:r>
              <a:rPr lang="pt-BR" sz="2000" b="1" i="1" dirty="0" smtClean="0">
                <a:solidFill>
                  <a:schemeClr val="accent6"/>
                </a:solidFill>
              </a:rPr>
              <a:t>99.95% de Li-7</a:t>
            </a:r>
            <a:r>
              <a:rPr lang="pt-BR" sz="2000" dirty="0" smtClean="0">
                <a:solidFill>
                  <a:schemeClr val="accent6"/>
                </a:solidFill>
              </a:rPr>
              <a:t>).</a:t>
            </a:r>
          </a:p>
        </p:txBody>
      </p:sp>
      <p:pic>
        <p:nvPicPr>
          <p:cNvPr id="11266" name="Picture 2" descr="http://images.slideplayer.com/12/3500795/slides/slide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575382" cy="2681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Enriquecimento de Lítio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95855"/>
            <a:ext cx="4968552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Hoje o Lítio-7 é enriquecido utilizando-se processo de coluna troca iônica (</a:t>
            </a:r>
            <a:r>
              <a:rPr lang="pt-BR" sz="1800" b="1" i="1" dirty="0" smtClean="0">
                <a:solidFill>
                  <a:schemeClr val="accent6"/>
                </a:solidFill>
              </a:rPr>
              <a:t>COLEX</a:t>
            </a:r>
            <a:r>
              <a:rPr lang="pt-BR" sz="1800" dirty="0" smtClean="0">
                <a:solidFill>
                  <a:schemeClr val="accent6"/>
                </a:solidFill>
              </a:rPr>
              <a:t>), que se baseia no fato de que o lítio-6 tem uma maior afinidade com o mercúrio</a:t>
            </a:r>
          </a:p>
          <a:p>
            <a:pPr lvl="1"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o Lítio é primeiro dissolvido em mercúrio e a solução é então feita reagir com água.</a:t>
            </a:r>
          </a:p>
          <a:p>
            <a:pPr lvl="1"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a solução aquosa de hidróxido de lítio que se forma no topo da coluna é principalmente de Lítio-7, ao passo que o amálgama rico em mercúrio na parte inferior contém principalmente lítio-6.</a:t>
            </a:r>
          </a:p>
          <a:p>
            <a:pPr lvl="1"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o Lítio-6 pode então ser removido do amálgama e o mercúrio reutilizado.</a:t>
            </a:r>
            <a:endParaRPr lang="pt-BR" sz="1800" dirty="0">
              <a:solidFill>
                <a:schemeClr val="accent6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179" y="1314061"/>
            <a:ext cx="4242822" cy="24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7"/>
            <a:ext cx="3906133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Lítio Nuclearmente Puro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1600" b="1" dirty="0" smtClean="0">
                <a:solidFill>
                  <a:schemeClr val="accent6"/>
                </a:solidFill>
              </a:rPr>
              <a:t>O hidróxido de lítio a 99,95% de Li-7 é usado como aditivo na água de resfriamento do primário dos PWR, em cerca de 2,2 </a:t>
            </a:r>
            <a:r>
              <a:rPr lang="pt-BR" sz="1600" b="1" dirty="0" err="1" smtClean="0">
                <a:solidFill>
                  <a:schemeClr val="accent6"/>
                </a:solidFill>
              </a:rPr>
              <a:t>ppm</a:t>
            </a:r>
            <a:endParaRPr lang="pt-BR" sz="1600" b="1" dirty="0" smtClean="0">
              <a:solidFill>
                <a:schemeClr val="accent6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BR" sz="1400" b="1" dirty="0" smtClean="0">
                <a:solidFill>
                  <a:schemeClr val="accent6"/>
                </a:solidFill>
              </a:rPr>
              <a:t>para manter a química da água, neutralizar os efeitos corrosivos do ácido bórico (utilizado como absorvedor de nêutrons) e minimizando a corrosão em geradores de vapor de PWR.</a:t>
            </a:r>
          </a:p>
          <a:p>
            <a:pPr>
              <a:spcBef>
                <a:spcPts val="1200"/>
              </a:spcBef>
            </a:pPr>
            <a:r>
              <a:rPr lang="pt-BR" sz="1600" b="1" dirty="0" smtClean="0">
                <a:solidFill>
                  <a:schemeClr val="accent6"/>
                </a:solidFill>
              </a:rPr>
              <a:t>É também um componente de base para a fabricação de membranas de troca iônica utilizadas no tratamento da água de resfriamento de PWR.</a:t>
            </a:r>
          </a:p>
          <a:p>
            <a:pPr>
              <a:spcBef>
                <a:spcPts val="1200"/>
              </a:spcBef>
            </a:pPr>
            <a:r>
              <a:rPr lang="pt-BR" sz="1600" b="1" dirty="0" smtClean="0">
                <a:solidFill>
                  <a:schemeClr val="accent6"/>
                </a:solidFill>
              </a:rPr>
              <a:t>Uma usina nuclear PWR consome tipicamente menos de 10 kg de hidróxido de lítio nuclear por ano (6 – 7 kg).</a:t>
            </a:r>
            <a:endParaRPr lang="pt-BR" sz="1600" b="1" dirty="0">
              <a:solidFill>
                <a:schemeClr val="accent6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79878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Lítio em Reatores Avançados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4546848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Li-7 é usado como fluoreto de lítio (</a:t>
            </a:r>
            <a:r>
              <a:rPr lang="pt-BR" sz="2000" dirty="0" err="1" smtClean="0">
                <a:solidFill>
                  <a:schemeClr val="accent6"/>
                </a:solidFill>
              </a:rPr>
              <a:t>LiF</a:t>
            </a:r>
            <a:r>
              <a:rPr lang="pt-BR" sz="2000" dirty="0" smtClean="0">
                <a:solidFill>
                  <a:schemeClr val="accent6"/>
                </a:solidFill>
              </a:rPr>
              <a:t>) e fluoretos de lítio-berílio (</a:t>
            </a:r>
            <a:r>
              <a:rPr lang="pt-BR" sz="2000" dirty="0" err="1" smtClean="0">
                <a:solidFill>
                  <a:schemeClr val="accent6"/>
                </a:solidFill>
              </a:rPr>
              <a:t>FLiBe</a:t>
            </a:r>
            <a:r>
              <a:rPr lang="pt-BR" sz="2000" dirty="0" smtClean="0">
                <a:solidFill>
                  <a:schemeClr val="accent6"/>
                </a:solidFill>
              </a:rPr>
              <a:t>) que constituem o fluido de resfriamento nos MSR, que hoje estão no foco de intenso desenvolvimento.</a:t>
            </a:r>
          </a:p>
          <a:p>
            <a:pPr>
              <a:spcBef>
                <a:spcPts val="1200"/>
              </a:spcBef>
            </a:pPr>
            <a:r>
              <a:rPr lang="pt-BR" sz="2000" dirty="0" err="1" smtClean="0">
                <a:solidFill>
                  <a:schemeClr val="accent6"/>
                </a:solidFill>
              </a:rPr>
              <a:t>FLiBe</a:t>
            </a:r>
            <a:r>
              <a:rPr lang="pt-BR" sz="2000" dirty="0" smtClean="0">
                <a:solidFill>
                  <a:schemeClr val="accent6"/>
                </a:solidFill>
              </a:rPr>
              <a:t> tem cerca de 14% de lítio, por isso são necessários níveis ainda mais altos de pureza - 99,995% em Li-7.</a:t>
            </a:r>
          </a:p>
          <a:p>
            <a:pPr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Na maioria dos projetos em desenvolvimento, o combustível nuclear está dissolvido no fluido de resfriamento </a:t>
            </a:r>
            <a:r>
              <a:rPr lang="pt-BR" sz="2000" dirty="0" err="1" smtClean="0">
                <a:solidFill>
                  <a:schemeClr val="accent6"/>
                </a:solidFill>
              </a:rPr>
              <a:t>LiF</a:t>
            </a:r>
            <a:r>
              <a:rPr lang="pt-BR" sz="2000" dirty="0" smtClean="0">
                <a:solidFill>
                  <a:schemeClr val="accent6"/>
                </a:solidFill>
              </a:rPr>
              <a:t> ou </a:t>
            </a:r>
            <a:r>
              <a:rPr lang="pt-BR" sz="2000" dirty="0" err="1" smtClean="0">
                <a:solidFill>
                  <a:schemeClr val="accent6"/>
                </a:solidFill>
              </a:rPr>
              <a:t>FLiBe</a:t>
            </a:r>
            <a:r>
              <a:rPr lang="pt-BR" sz="2000" dirty="0" smtClean="0">
                <a:solidFill>
                  <a:schemeClr val="accent6"/>
                </a:solidFill>
              </a:rPr>
              <a:t>. </a:t>
            </a:r>
            <a:endParaRPr lang="pt-BR" sz="2000" dirty="0">
              <a:solidFill>
                <a:schemeClr val="accent6"/>
              </a:solidFill>
            </a:endParaRPr>
          </a:p>
        </p:txBody>
      </p:sp>
      <p:pic>
        <p:nvPicPr>
          <p:cNvPr id="8194" name="Picture 2" descr="http://i.imgur.com/tbI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52305"/>
            <a:ext cx="3635896" cy="2708743"/>
          </a:xfrm>
          <a:prstGeom prst="rect">
            <a:avLst/>
          </a:prstGeom>
          <a:noFill/>
        </p:spPr>
      </p:pic>
      <p:pic>
        <p:nvPicPr>
          <p:cNvPr id="8196" name="Picture 4" descr="http://www.schillerinstitute.org/conf-iclc/2013/0413_frankfurt/panel2/v2-fig4-greaves_mini_fu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7905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Demanda de Lítio Nuclear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4608512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A demanda mundial de Li-7 para reatores PWR é de cerca de 1 </a:t>
            </a:r>
            <a:r>
              <a:rPr lang="pt-BR" sz="1800" dirty="0" err="1" smtClean="0">
                <a:solidFill>
                  <a:schemeClr val="accent6"/>
                </a:solidFill>
              </a:rPr>
              <a:t>ton</a:t>
            </a:r>
            <a:r>
              <a:rPr lang="pt-BR" sz="1800" dirty="0" smtClean="0">
                <a:solidFill>
                  <a:schemeClr val="accent6"/>
                </a:solidFill>
              </a:rPr>
              <a:t> por ano, incluindo cerca de 400 kg por ano para os 65 PWR dos EUA</a:t>
            </a:r>
          </a:p>
          <a:p>
            <a:pPr lvl="1">
              <a:spcBef>
                <a:spcPts val="1200"/>
              </a:spcBef>
            </a:pPr>
            <a:r>
              <a:rPr lang="pt-BR" sz="1600" b="1" dirty="0" smtClean="0">
                <a:solidFill>
                  <a:schemeClr val="accent6"/>
                </a:solidFill>
              </a:rPr>
              <a:t>a Rússia utiliza um processo de controle de pH diferente</a:t>
            </a:r>
          </a:p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Para cada </a:t>
            </a:r>
            <a:r>
              <a:rPr lang="pt-BR" sz="1800" dirty="0" err="1" smtClean="0">
                <a:solidFill>
                  <a:schemeClr val="accent6"/>
                </a:solidFill>
              </a:rPr>
              <a:t>GWe</a:t>
            </a:r>
            <a:r>
              <a:rPr lang="pt-BR" sz="1800" dirty="0" smtClean="0">
                <a:solidFill>
                  <a:schemeClr val="accent6"/>
                </a:solidFill>
              </a:rPr>
              <a:t> de MSR construídos, várias toneladas de puro Li-7 serão requeridas para</a:t>
            </a:r>
          </a:p>
          <a:p>
            <a:pPr lvl="1">
              <a:spcBef>
                <a:spcPts val="1200"/>
              </a:spcBef>
            </a:pPr>
            <a:r>
              <a:rPr lang="pt-BR" sz="1600" b="1" dirty="0" smtClean="0">
                <a:solidFill>
                  <a:schemeClr val="accent6"/>
                </a:solidFill>
              </a:rPr>
              <a:t>20 t/50m3 de </a:t>
            </a:r>
            <a:r>
              <a:rPr lang="pt-BR" sz="1600" b="1" dirty="0" err="1" smtClean="0">
                <a:solidFill>
                  <a:schemeClr val="accent6"/>
                </a:solidFill>
              </a:rPr>
              <a:t>LiFcom</a:t>
            </a:r>
            <a:r>
              <a:rPr lang="pt-BR" sz="1600" b="1" dirty="0" smtClean="0">
                <a:solidFill>
                  <a:schemeClr val="accent6"/>
                </a:solidFill>
              </a:rPr>
              <a:t> 5 t Li-7</a:t>
            </a:r>
          </a:p>
          <a:p>
            <a:pPr lvl="1">
              <a:spcBef>
                <a:spcPts val="1200"/>
              </a:spcBef>
            </a:pPr>
            <a:r>
              <a:rPr lang="pt-BR" sz="1600" b="1" dirty="0" smtClean="0">
                <a:solidFill>
                  <a:schemeClr val="accent6"/>
                </a:solidFill>
              </a:rPr>
              <a:t>150-400 toneladas </a:t>
            </a:r>
            <a:r>
              <a:rPr lang="pt-BR" sz="1600" b="1" dirty="0" err="1" smtClean="0">
                <a:solidFill>
                  <a:schemeClr val="accent6"/>
                </a:solidFill>
              </a:rPr>
              <a:t>FLiBe</a:t>
            </a:r>
            <a:r>
              <a:rPr lang="pt-BR" sz="1600" b="1" dirty="0" smtClean="0">
                <a:solidFill>
                  <a:schemeClr val="accent6"/>
                </a:solidFill>
              </a:rPr>
              <a:t> com 21-56 toneladas Li- 7</a:t>
            </a:r>
          </a:p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A demanda por Li-7 poderia facilmente chegar a 250 t por ano com a construção de MSR planejadas</a:t>
            </a:r>
            <a:endParaRPr lang="pt-BR" sz="1800" dirty="0">
              <a:solidFill>
                <a:schemeClr val="accent6"/>
              </a:solidFill>
            </a:endParaRPr>
          </a:p>
        </p:txBody>
      </p:sp>
      <p:pic>
        <p:nvPicPr>
          <p:cNvPr id="7174" name="Picture 6" descr="http://www.weare121.com/wp-content/uploads/2015/10/lithium-consumption.jpg?bc0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75036"/>
            <a:ext cx="4158741" cy="3122316"/>
          </a:xfrm>
          <a:prstGeom prst="rect">
            <a:avLst/>
          </a:prstGeom>
          <a:noFill/>
        </p:spPr>
      </p:pic>
      <p:pic>
        <p:nvPicPr>
          <p:cNvPr id="7176" name="Picture 8" descr="https://media.licdn.com/mpr/mpr/AAEAAQAAAAAAAAQLAAAAJDRjM2FiYTRmLTMwMjMtNDNiNS04N2IwLWEwMmJiZTkxNGZi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146581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6"/>
                </a:solidFill>
              </a:rPr>
              <a:t>Produção de Lítio Nuclear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4896544" cy="45254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A produção de lítio-7 cessou nos EUA em 1963, em parte por causa de preocupações ambientais com mercúrio usado em seu enriquecimento.</a:t>
            </a:r>
          </a:p>
          <a:p>
            <a:pPr>
              <a:spcBef>
                <a:spcPts val="1200"/>
              </a:spcBef>
            </a:pPr>
            <a:r>
              <a:rPr lang="pt-BR" sz="1800" dirty="0" smtClean="0">
                <a:solidFill>
                  <a:schemeClr val="accent6"/>
                </a:solidFill>
              </a:rPr>
              <a:t>Hoje as únicas fontes de Li-7 </a:t>
            </a:r>
            <a:r>
              <a:rPr lang="pt-BR" sz="1800" dirty="0" smtClean="0">
                <a:solidFill>
                  <a:schemeClr val="accent6"/>
                </a:solidFill>
              </a:rPr>
              <a:t>enriquecido </a:t>
            </a:r>
            <a:r>
              <a:rPr lang="pt-BR" sz="1800" dirty="0" smtClean="0">
                <a:solidFill>
                  <a:schemeClr val="accent6"/>
                </a:solidFill>
              </a:rPr>
              <a:t>a partir de lítio </a:t>
            </a:r>
            <a:r>
              <a:rPr lang="pt-BR" sz="1800" dirty="0" smtClean="0">
                <a:solidFill>
                  <a:schemeClr val="accent6"/>
                </a:solidFill>
              </a:rPr>
              <a:t>natural </a:t>
            </a:r>
            <a:r>
              <a:rPr lang="pt-BR" sz="1800" dirty="0" smtClean="0">
                <a:solidFill>
                  <a:schemeClr val="accent6"/>
                </a:solidFill>
              </a:rPr>
              <a:t>são a Rússia e a </a:t>
            </a:r>
            <a:r>
              <a:rPr lang="pt-BR" sz="1800" dirty="0" smtClean="0">
                <a:solidFill>
                  <a:schemeClr val="accent6"/>
                </a:solidFill>
              </a:rPr>
              <a:t>China.</a:t>
            </a:r>
          </a:p>
          <a:p>
            <a:pPr lvl="1">
              <a:spcBef>
                <a:spcPts val="1200"/>
              </a:spcBef>
            </a:pPr>
            <a:r>
              <a:rPr lang="pt-BR" sz="1600" dirty="0" smtClean="0">
                <a:solidFill>
                  <a:schemeClr val="accent6"/>
                </a:solidFill>
              </a:rPr>
              <a:t>A </a:t>
            </a:r>
            <a:r>
              <a:rPr lang="pt-BR" sz="1600" dirty="0" smtClean="0">
                <a:solidFill>
                  <a:schemeClr val="accent6"/>
                </a:solidFill>
              </a:rPr>
              <a:t>produção de lítio-7 é um subproduto do </a:t>
            </a:r>
            <a:r>
              <a:rPr lang="pt-BR" sz="1600" b="1" dirty="0" smtClean="0">
                <a:solidFill>
                  <a:schemeClr val="accent6"/>
                </a:solidFill>
              </a:rPr>
              <a:t>enriquecimento de lítio-6 para produzir trítio para armas termonucleares</a:t>
            </a:r>
          </a:p>
          <a:p>
            <a:pPr>
              <a:spcBef>
                <a:spcPts val="1200"/>
              </a:spcBef>
            </a:pPr>
            <a:r>
              <a:rPr lang="pt-BR" sz="1800" i="1" dirty="0" smtClean="0">
                <a:solidFill>
                  <a:schemeClr val="accent6"/>
                </a:solidFill>
              </a:rPr>
              <a:t>Novosibirsk </a:t>
            </a:r>
            <a:r>
              <a:rPr lang="pt-BR" sz="1800" i="1" dirty="0" err="1" smtClean="0">
                <a:solidFill>
                  <a:schemeClr val="accent6"/>
                </a:solidFill>
              </a:rPr>
              <a:t>Chemical</a:t>
            </a:r>
            <a:r>
              <a:rPr lang="pt-BR" sz="1800" i="1" dirty="0" smtClean="0">
                <a:solidFill>
                  <a:schemeClr val="accent6"/>
                </a:solidFill>
              </a:rPr>
              <a:t> </a:t>
            </a:r>
            <a:r>
              <a:rPr lang="pt-BR" sz="1800" i="1" dirty="0" err="1" smtClean="0">
                <a:solidFill>
                  <a:schemeClr val="accent6"/>
                </a:solidFill>
              </a:rPr>
              <a:t>Concentrates</a:t>
            </a:r>
            <a:r>
              <a:rPr lang="pt-BR" sz="1800" i="1" dirty="0" smtClean="0">
                <a:solidFill>
                  <a:schemeClr val="accent6"/>
                </a:solidFill>
              </a:rPr>
              <a:t> </a:t>
            </a:r>
            <a:r>
              <a:rPr lang="pt-BR" sz="1800" i="1" dirty="0" err="1" smtClean="0">
                <a:solidFill>
                  <a:schemeClr val="accent6"/>
                </a:solidFill>
              </a:rPr>
              <a:t>Plant</a:t>
            </a:r>
            <a:r>
              <a:rPr lang="pt-BR" sz="1800" i="1" dirty="0" smtClean="0">
                <a:solidFill>
                  <a:schemeClr val="accent6"/>
                </a:solidFill>
              </a:rPr>
              <a:t> </a:t>
            </a:r>
            <a:r>
              <a:rPr lang="pt-BR" sz="1800" dirty="0" smtClean="0">
                <a:solidFill>
                  <a:schemeClr val="accent6"/>
                </a:solidFill>
              </a:rPr>
              <a:t>(NCCP), na Sibéria, é o maior fornecedor de mono-hidrato de hidróxido de Li-7 com pureza de até 99,95%, respondendo por 80% das necessidades do mundo.</a:t>
            </a:r>
          </a:p>
        </p:txBody>
      </p:sp>
      <p:pic>
        <p:nvPicPr>
          <p:cNvPr id="6146" name="Picture 2" descr="http://www.nccp.ru/upload/iblock/e1b/e1b66a5766de11a3e159d53284bc4f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301208"/>
            <a:ext cx="3456383" cy="1296144"/>
          </a:xfrm>
          <a:prstGeom prst="rect">
            <a:avLst/>
          </a:prstGeom>
          <a:noFill/>
        </p:spPr>
      </p:pic>
      <p:pic>
        <p:nvPicPr>
          <p:cNvPr id="6148" name="Picture 4" descr="Lithium production complex at NC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456384" cy="1944216"/>
          </a:xfrm>
          <a:prstGeom prst="rect">
            <a:avLst/>
          </a:prstGeom>
          <a:noFill/>
        </p:spPr>
      </p:pic>
      <p:pic>
        <p:nvPicPr>
          <p:cNvPr id="6150" name="Picture 6" descr="Electrolytic cell for lithium production from the me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84984"/>
            <a:ext cx="3456384" cy="19437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1007</Words>
  <Application>Microsoft Office PowerPoint</Application>
  <PresentationFormat>Apresentação na tela (4:3)</PresentationFormat>
  <Paragraphs>71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Design padrão</vt:lpstr>
      <vt:lpstr>Slide 1</vt:lpstr>
      <vt:lpstr>Slide 2</vt:lpstr>
      <vt:lpstr>Lítio na Indústria Nuclear</vt:lpstr>
      <vt:lpstr>Lítio de uso nuclear</vt:lpstr>
      <vt:lpstr>Enriquecimento de Lítio</vt:lpstr>
      <vt:lpstr>Lítio Nuclearmente Puro</vt:lpstr>
      <vt:lpstr>Lítio em Reatores Avançados</vt:lpstr>
      <vt:lpstr>Demanda de Lítio Nuclear</vt:lpstr>
      <vt:lpstr>Produção de Lítio Nuclear</vt:lpstr>
      <vt:lpstr>Usos Nucleares do Lítio-6</vt:lpstr>
      <vt:lpstr>Slide 11</vt:lpstr>
      <vt:lpstr>Slide 12</vt:lpstr>
      <vt:lpstr>Slide 13</vt:lpstr>
      <vt:lpstr>Slide 14</vt:lpstr>
      <vt:lpstr>Slide 15</vt:lpstr>
      <vt:lpstr>Slide 16</vt:lpstr>
      <vt:lpstr>Conclusão</vt:lpstr>
      <vt:lpstr>Slide 18</vt:lpstr>
    </vt:vector>
  </TitlesOfParts>
  <Company>Eletronuclear S.A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</dc:creator>
  <cp:lastModifiedBy>Leonam</cp:lastModifiedBy>
  <cp:revision>136</cp:revision>
  <dcterms:created xsi:type="dcterms:W3CDTF">2011-02-02T16:36:13Z</dcterms:created>
  <dcterms:modified xsi:type="dcterms:W3CDTF">2016-07-17T02:28:25Z</dcterms:modified>
</cp:coreProperties>
</file>